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12192000"/>
  <p:notesSz cx="6858000" cy="9144000"/>
  <p:embeddedFontLst>
    <p:embeddedFont>
      <p:font typeface="Oswald Regular"/>
      <p:regular r:id="rId11"/>
      <p:bold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3" roundtripDataSignature="AMtx7mhLY3QX4pwN2mKCoNixkpUskE6F3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OswaldRegular-regular.fntdata"/><Relationship Id="rId10" Type="http://schemas.openxmlformats.org/officeDocument/2006/relationships/slide" Target="slides/slide5.xml"/><Relationship Id="rId13" Type="http://customschemas.google.com/relationships/presentationmetadata" Target="metadata"/><Relationship Id="rId12" Type="http://schemas.openxmlformats.org/officeDocument/2006/relationships/font" Target="fonts/OswaldRegular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c6e348008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c6e3480084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c6e348008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c6e3480084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c6e3480084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c6e3480084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c6e3480084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c6e3480084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2774373" y="2098964"/>
            <a:ext cx="3179618" cy="20054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6" cy="6857717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1302725" y="1811825"/>
            <a:ext cx="9732900" cy="38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46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ГРОМАДЯНСЬКА ОСВІТА</a:t>
            </a:r>
            <a:endParaRPr sz="46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46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ДЛЯ МОЛОДІЖНИХ ПРАЦІВНИКІВ</a:t>
            </a:r>
            <a:br>
              <a:rPr lang="ru-RU" sz="46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</a:br>
            <a:r>
              <a:rPr lang="ru-RU" sz="46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ТА ПРАЦІВНИЦЬ</a:t>
            </a:r>
            <a:endParaRPr sz="46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4600">
                <a:solidFill>
                  <a:srgbClr val="BF9000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НАВЧАЛЬНИЙ КУРС</a:t>
            </a:r>
            <a:endParaRPr sz="46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c6e3480084_0_2"/>
          <p:cNvSpPr txBox="1"/>
          <p:nvPr/>
        </p:nvSpPr>
        <p:spPr>
          <a:xfrm>
            <a:off x="2774373" y="2098964"/>
            <a:ext cx="3179700" cy="20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gc6e3480084_0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gc6e3480084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475" y="838275"/>
            <a:ext cx="10687050" cy="59055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c6e3480084_0_2"/>
          <p:cNvSpPr txBox="1"/>
          <p:nvPr/>
        </p:nvSpPr>
        <p:spPr>
          <a:xfrm>
            <a:off x="1302725" y="1482400"/>
            <a:ext cx="9732900" cy="12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6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СТРУКТУРА КУРСУ</a:t>
            </a:r>
            <a:endParaRPr sz="46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6e3480084_0_10"/>
          <p:cNvSpPr txBox="1"/>
          <p:nvPr/>
        </p:nvSpPr>
        <p:spPr>
          <a:xfrm>
            <a:off x="2774373" y="2098964"/>
            <a:ext cx="3179700" cy="20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gc6e3480084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gc6e3480084_0_10"/>
          <p:cNvSpPr txBox="1"/>
          <p:nvPr/>
        </p:nvSpPr>
        <p:spPr>
          <a:xfrm>
            <a:off x="1138000" y="1452450"/>
            <a:ext cx="10496700" cy="43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Модуль 1. День 1. Громадянська освіта і права людини</a:t>
            </a:r>
            <a:endParaRPr sz="32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10:00 – 11:30 Вступ до теми Громадянська освіта</a:t>
            </a:r>
            <a:endParaRPr sz="20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BF9000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11:30 – 11:45 Перерва на каву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11:45 – 13:00 Хто я? Персональна ідентичність і цінності громадянської освіти</a:t>
            </a:r>
            <a:endParaRPr sz="20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BF9000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13:00 – 14:00 Перерва на обід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14:00 – 15:30 Вступ до теми прав людини</a:t>
            </a:r>
            <a:endParaRPr sz="20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BF9000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15:30 – 15:45 Перерва на каву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15:45 – 17:00 Вступ до теми прав людини (практика) 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6e3480084_0_19"/>
          <p:cNvSpPr txBox="1"/>
          <p:nvPr/>
        </p:nvSpPr>
        <p:spPr>
          <a:xfrm>
            <a:off x="2774373" y="2098964"/>
            <a:ext cx="3179700" cy="20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" name="Google Shape;107;gc6e3480084_0_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c6e3480084_0_19"/>
          <p:cNvSpPr txBox="1"/>
          <p:nvPr/>
        </p:nvSpPr>
        <p:spPr>
          <a:xfrm>
            <a:off x="1138000" y="1452450"/>
            <a:ext cx="10496700" cy="43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Модуль 1. День 2. </a:t>
            </a:r>
            <a:r>
              <a:rPr lang="ru-RU" sz="32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Основи громадянської освіти</a:t>
            </a:r>
            <a:endParaRPr sz="32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10:00 – 11:30</a:t>
            </a: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 Освіта, заснована на правах людини</a:t>
            </a:r>
            <a:endParaRPr sz="20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BF9000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11:30 – 11:45 Перерва на каву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11:45 – 13:00 </a:t>
            </a: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Толерантність і недискримінація</a:t>
            </a:r>
            <a:endParaRPr sz="20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BF9000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13:00 – 14:00 Перерва на обід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14:00 – 15:30 </a:t>
            </a: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Виклики до демократії</a:t>
            </a:r>
            <a:endParaRPr sz="20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BF9000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15:30 – 15:45 Перерва на каву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15:45 – 17:00</a:t>
            </a: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 Демократія і критичне мислення. Зв’язок між темами</a:t>
            </a: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 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c6e3480084_0_29"/>
          <p:cNvSpPr txBox="1"/>
          <p:nvPr/>
        </p:nvSpPr>
        <p:spPr>
          <a:xfrm>
            <a:off x="2774373" y="2098964"/>
            <a:ext cx="3179700" cy="20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gc6e3480084_0_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4" y="282"/>
            <a:ext cx="12191495" cy="685771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gc6e3480084_0_29"/>
          <p:cNvSpPr txBox="1"/>
          <p:nvPr/>
        </p:nvSpPr>
        <p:spPr>
          <a:xfrm>
            <a:off x="1138000" y="1452450"/>
            <a:ext cx="10496700" cy="43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Модуль 1. День</a:t>
            </a:r>
            <a:r>
              <a:rPr lang="ru-RU" sz="32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 3.  Компетенції молодіжного працівника</a:t>
            </a:r>
            <a:endParaRPr sz="32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10:00 – 1</a:t>
            </a: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1:30 Компетенції молодіжного працівника</a:t>
            </a:r>
            <a:endParaRPr sz="20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BF9000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11:30 – 11:45 Перерва на каву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11:45 – 13:0</a:t>
            </a: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0 Ідентичність молодіжного працівника</a:t>
            </a:r>
            <a:endParaRPr sz="20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BF9000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13:00 – 14:00 Перерва на обід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14:00 – 15:</a:t>
            </a: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30 Зв'язок між громадянською освітою та молодіжною роботою</a:t>
            </a:r>
            <a:endParaRPr sz="2000">
              <a:solidFill>
                <a:srgbClr val="2B424F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BF9000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15:30 – 15:45 Перерва на каву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15:45 – 17</a:t>
            </a:r>
            <a:r>
              <a:rPr lang="ru-RU" sz="2000">
                <a:solidFill>
                  <a:srgbClr val="2B424F"/>
                </a:solidFill>
                <a:latin typeface="Oswald Regular"/>
                <a:ea typeface="Oswald Regular"/>
                <a:cs typeface="Oswald Regular"/>
                <a:sym typeface="Oswald Regular"/>
              </a:rPr>
              <a:t>:00 Підсумки, домашнє завдання </a:t>
            </a:r>
            <a:endParaRPr sz="2000">
              <a:solidFill>
                <a:srgbClr val="BF9000"/>
              </a:solidFill>
              <a:latin typeface="Oswald Regular"/>
              <a:ea typeface="Oswald Regular"/>
              <a:cs typeface="Oswald Regular"/>
              <a:sym typeface="Oswald Regula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2020-10-23T18:23:23Z</dcterms:created>
  <dc:creator>serg</dc:creator>
</cp:coreProperties>
</file>