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6858000" cx="12192000"/>
  <p:notesSz cx="6858000" cy="9144000"/>
  <p:embeddedFontLst>
    <p:embeddedFont>
      <p:font typeface="Oswald Regular"/>
      <p:regular r:id="rId11"/>
      <p:bold r:id="rId1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13" roundtripDataSignature="AMtx7mhLY3QX4pwN2mKCoNixkpUskE6F3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384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OswaldRegular-regular.fntdata"/><Relationship Id="rId10" Type="http://schemas.openxmlformats.org/officeDocument/2006/relationships/slide" Target="slides/slide5.xml"/><Relationship Id="rId13" Type="http://customschemas.google.com/relationships/presentationmetadata" Target="metadata"/><Relationship Id="rId12" Type="http://schemas.openxmlformats.org/officeDocument/2006/relationships/font" Target="fonts/OswaldRegular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c6e3480084_0_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gc6e3480084_0_2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gc6e3480084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gc6e3480084_0_1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c6e3480084_0_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" name="Google Shape;104;gc6e3480084_0_1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c6e3480084_0_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1" name="Google Shape;111;gc6e3480084_0_29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Титульный слайд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3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14" name="Google Shape;14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вертикальный текст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2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2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Вертикальный заголовок и текст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3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объект" type="obj">
  <p:cSld name="OBJEC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раздела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5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Два объекта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6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6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3" name="Google Shape;33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Сравнение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7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7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7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7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Только заголовок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8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Пустой слайд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Объект с подписью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0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10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58" name="Google Shape;58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Рисунок с подписью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1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1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1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5" name="Google Shape;65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/>
          <p:nvPr/>
        </p:nvSpPr>
        <p:spPr>
          <a:xfrm>
            <a:off x="2774373" y="2098964"/>
            <a:ext cx="3179618" cy="200544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85" name="Google Shape;85;p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04" y="282"/>
            <a:ext cx="12191496" cy="6857717"/>
          </a:xfrm>
          <a:prstGeom prst="rect">
            <a:avLst/>
          </a:prstGeom>
          <a:noFill/>
          <a:ln>
            <a:noFill/>
          </a:ln>
        </p:spPr>
      </p:pic>
      <p:sp>
        <p:nvSpPr>
          <p:cNvPr id="86" name="Google Shape;86;p1"/>
          <p:cNvSpPr txBox="1"/>
          <p:nvPr/>
        </p:nvSpPr>
        <p:spPr>
          <a:xfrm>
            <a:off x="1302725" y="1811825"/>
            <a:ext cx="9732900" cy="381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46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ГРОМАДЯНСЬКА ОСВІТА</a:t>
            </a:r>
            <a:endParaRPr sz="46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46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ДЛЯ МОЛОДІЖНИХ ПРАЦІВНИКІВ</a:t>
            </a:r>
            <a:br>
              <a:rPr lang="ru-RU" sz="46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</a:br>
            <a:r>
              <a:rPr lang="ru-RU" sz="46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ТА ПРАЦІВНИЦЬ</a:t>
            </a:r>
            <a:endParaRPr sz="46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ctr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46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НАВЧАЛЬНИЙ КУРС</a:t>
            </a:r>
            <a:endParaRPr sz="46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c6e3480084_0_2"/>
          <p:cNvSpPr txBox="1"/>
          <p:nvPr/>
        </p:nvSpPr>
        <p:spPr>
          <a:xfrm>
            <a:off x="2774373" y="2098964"/>
            <a:ext cx="3179700" cy="2005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92" name="Google Shape;92;gc6e3480084_0_2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04" y="282"/>
            <a:ext cx="12191495" cy="6857716"/>
          </a:xfrm>
          <a:prstGeom prst="rect">
            <a:avLst/>
          </a:prstGeom>
          <a:noFill/>
          <a:ln>
            <a:noFill/>
          </a:ln>
        </p:spPr>
      </p:pic>
      <p:pic>
        <p:nvPicPr>
          <p:cNvPr id="93" name="Google Shape;93;gc6e3480084_0_2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752475" y="838275"/>
            <a:ext cx="10687050" cy="5905500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gc6e3480084_0_2"/>
          <p:cNvSpPr txBox="1"/>
          <p:nvPr/>
        </p:nvSpPr>
        <p:spPr>
          <a:xfrm>
            <a:off x="1302725" y="1482400"/>
            <a:ext cx="9732900" cy="1214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46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СТРУКТУРА КУРСУ</a:t>
            </a:r>
            <a:endParaRPr sz="46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c6e3480084_0_10"/>
          <p:cNvSpPr txBox="1"/>
          <p:nvPr/>
        </p:nvSpPr>
        <p:spPr>
          <a:xfrm>
            <a:off x="2774373" y="2098964"/>
            <a:ext cx="3179700" cy="2005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100" name="Google Shape;100;gc6e3480084_0_10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04" y="282"/>
            <a:ext cx="12191495" cy="6857716"/>
          </a:xfrm>
          <a:prstGeom prst="rect">
            <a:avLst/>
          </a:prstGeom>
          <a:noFill/>
          <a:ln>
            <a:noFill/>
          </a:ln>
        </p:spPr>
      </p:pic>
      <p:sp>
        <p:nvSpPr>
          <p:cNvPr id="101" name="Google Shape;101;gc6e3480084_0_10"/>
          <p:cNvSpPr txBox="1"/>
          <p:nvPr/>
        </p:nvSpPr>
        <p:spPr>
          <a:xfrm>
            <a:off x="1138000" y="1452450"/>
            <a:ext cx="10496700" cy="435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Модуль 1. День 1. Громадянська освіта і права людини</a:t>
            </a:r>
            <a:endParaRPr sz="32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10:00 – 11:30 Вступ до теми Громадянська освіта</a:t>
            </a:r>
            <a:endParaRPr sz="20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11:30 – 11:45 Перерва на каву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11:45 – 13:00 Хто я? Персональна ідентичність і цінності громадянської освіти</a:t>
            </a:r>
            <a:endParaRPr sz="20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13:00 – 14:00 Перерва на обід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14:00 – 15:30 Вступ до теми прав людини</a:t>
            </a:r>
            <a:endParaRPr sz="20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15:30 – 15:45 Перерва на каву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15:45 – 17:00 Вступ до теми прав людини (практика) 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c6e3480084_0_19"/>
          <p:cNvSpPr txBox="1"/>
          <p:nvPr/>
        </p:nvSpPr>
        <p:spPr>
          <a:xfrm>
            <a:off x="2774373" y="2098964"/>
            <a:ext cx="3179700" cy="2005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107" name="Google Shape;107;gc6e3480084_0_19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04" y="282"/>
            <a:ext cx="12191495" cy="6857716"/>
          </a:xfrm>
          <a:prstGeom prst="rect">
            <a:avLst/>
          </a:prstGeom>
          <a:noFill/>
          <a:ln>
            <a:noFill/>
          </a:ln>
        </p:spPr>
      </p:pic>
      <p:sp>
        <p:nvSpPr>
          <p:cNvPr id="108" name="Google Shape;108;gc6e3480084_0_19"/>
          <p:cNvSpPr txBox="1"/>
          <p:nvPr/>
        </p:nvSpPr>
        <p:spPr>
          <a:xfrm>
            <a:off x="1138000" y="1452450"/>
            <a:ext cx="10496700" cy="435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Модуль 1. День 2. </a:t>
            </a:r>
            <a:r>
              <a:rPr lang="ru-RU" sz="32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Основи громадянської освіти</a:t>
            </a:r>
            <a:endParaRPr sz="32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10:00 – 11:30</a:t>
            </a: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 Освіта, заснована на правах людини</a:t>
            </a:r>
            <a:endParaRPr sz="20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11:30 – 11:45 Перерва на каву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11:45 – 13:00 </a:t>
            </a: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Толерантність і недискримінація</a:t>
            </a:r>
            <a:endParaRPr sz="20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13:00 – 14:00 Перерва на обід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14:00 – 15:30 </a:t>
            </a: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Виклики до демократії</a:t>
            </a:r>
            <a:endParaRPr sz="20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15:30 – 15:45 Перерва на каву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15:45 – 17:00</a:t>
            </a: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 Демократія і критичне мислення. Зв’язок між темами</a:t>
            </a: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 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c6e3480084_0_29"/>
          <p:cNvSpPr txBox="1"/>
          <p:nvPr/>
        </p:nvSpPr>
        <p:spPr>
          <a:xfrm>
            <a:off x="2774373" y="2098964"/>
            <a:ext cx="3179700" cy="2005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114" name="Google Shape;114;gc6e3480084_0_29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04" y="282"/>
            <a:ext cx="12191495" cy="6857716"/>
          </a:xfrm>
          <a:prstGeom prst="rect">
            <a:avLst/>
          </a:prstGeom>
          <a:noFill/>
          <a:ln>
            <a:noFill/>
          </a:ln>
        </p:spPr>
      </p:pic>
      <p:sp>
        <p:nvSpPr>
          <p:cNvPr id="115" name="Google Shape;115;gc6e3480084_0_29"/>
          <p:cNvSpPr txBox="1"/>
          <p:nvPr/>
        </p:nvSpPr>
        <p:spPr>
          <a:xfrm>
            <a:off x="1138000" y="1452450"/>
            <a:ext cx="10496700" cy="435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2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Модуль 1. День</a:t>
            </a:r>
            <a:r>
              <a:rPr lang="ru-RU" sz="32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 3.  Компетенції молодіжного працівника</a:t>
            </a:r>
            <a:endParaRPr sz="32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10:00 – 1</a:t>
            </a: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1:30 Компетенції молодіжного працівника</a:t>
            </a:r>
            <a:endParaRPr sz="20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11:30 – 11:45 Перерва на каву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11:45 – 13:0</a:t>
            </a: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0 Ідентичність молодіжного працівника</a:t>
            </a:r>
            <a:endParaRPr sz="20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13:00 – 14:00 Перерва на обід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14:00 – 15:</a:t>
            </a: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30 Зв'язок між громадянською освітою та молодіжною роботою</a:t>
            </a:r>
            <a:endParaRPr sz="2000">
              <a:solidFill>
                <a:srgbClr val="2B424F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BF9000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15:30 – 15:45 Перерва на каву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15:45 – 17</a:t>
            </a:r>
            <a:r>
              <a:rPr lang="ru-RU" sz="2000">
                <a:solidFill>
                  <a:srgbClr val="2B424F"/>
                </a:solidFill>
                <a:latin typeface="Oswald Regular"/>
                <a:ea typeface="Oswald Regular"/>
                <a:cs typeface="Oswald Regular"/>
                <a:sym typeface="Oswald Regular"/>
              </a:rPr>
              <a:t>:00 Підсумки, домашнє завдання </a:t>
            </a:r>
            <a:endParaRPr sz="2000">
              <a:solidFill>
                <a:srgbClr val="BF9000"/>
              </a:solidFill>
              <a:latin typeface="Oswald Regular"/>
              <a:ea typeface="Oswald Regular"/>
              <a:cs typeface="Oswald Regular"/>
              <a:sym typeface="Oswald Regular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Тема Office">
  <a:themeElements>
    <a:clrScheme name="Стандартная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2020-10-23T18:23:23Z</dcterms:created>
  <dc:creator>serg</dc:creator>
</cp:coreProperties>
</file>