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6858000" cx="12192000"/>
  <p:notesSz cx="6858000" cy="9144000"/>
  <p:embeddedFontLst>
    <p:embeddedFont>
      <p:font typeface="Oswald"/>
      <p:regular r:id="rId22"/>
      <p:bold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4" roundtripDataSignature="AMtx7mhsilR4Bxjkdc/RQXIkSARe9Zfom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font" Target="fonts/Oswald-regular.fntdata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24" Type="http://customschemas.google.com/relationships/presentationmetadata" Target="metadata"/><Relationship Id="rId12" Type="http://schemas.openxmlformats.org/officeDocument/2006/relationships/slide" Target="slides/slide7.xml"/><Relationship Id="rId23" Type="http://schemas.openxmlformats.org/officeDocument/2006/relationships/font" Target="fonts/Oswald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c708670c33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45" name="Google Shape;145;gc708670c33_0_5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c708670c33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52" name="Google Shape;152;gc708670c33_0_6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c708670c33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59" name="Google Shape;159;gc708670c33_0_6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c708670c33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66" name="Google Shape;166;gc708670c33_0_7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c708670c33_0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73" name="Google Shape;173;gc708670c33_0_7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c708670c33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80" name="Google Shape;180;gc708670c33_0_8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c708670c33_0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87" name="Google Shape;187;gc708670c33_0_9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c6e3480084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9" name="Google Shape;89;gc6e3480084_0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c708670c33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6" name="Google Shape;96;gc708670c33_0_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c708670c33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3" name="Google Shape;103;gc708670c33_0_1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c708670c33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0" name="Google Shape;110;gc708670c33_0_2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c708670c33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7" name="Google Shape;117;gc708670c33_0_2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c708670c33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4" name="Google Shape;124;gc708670c33_0_3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c708670c33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1" name="Google Shape;131;gc708670c33_0_3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c708670c33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8" name="Google Shape;138;gc708670c33_0_4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2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3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7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7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7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0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0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1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/>
        </p:nvSpPr>
        <p:spPr>
          <a:xfrm>
            <a:off x="2774373" y="2098964"/>
            <a:ext cx="3179618" cy="20054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5" name="Google Shape;85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4" y="282"/>
            <a:ext cx="12191496" cy="6857717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"/>
          <p:cNvSpPr txBox="1"/>
          <p:nvPr/>
        </p:nvSpPr>
        <p:spPr>
          <a:xfrm>
            <a:off x="1229550" y="2655288"/>
            <a:ext cx="97329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ru-RU" sz="4600" u="none" cap="none" strike="noStrike">
                <a:solidFill>
                  <a:srgbClr val="2B424F"/>
                </a:solidFill>
                <a:latin typeface="Oswald"/>
                <a:ea typeface="Oswald"/>
                <a:cs typeface="Oswald"/>
                <a:sym typeface="Oswald"/>
              </a:rPr>
              <a:t>ДЕМОКРАТІЯ ТА ЇЇ ЦІННОСТІ</a:t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c708670c33_0_54"/>
          <p:cNvSpPr txBox="1"/>
          <p:nvPr/>
        </p:nvSpPr>
        <p:spPr>
          <a:xfrm>
            <a:off x="2774373" y="2098964"/>
            <a:ext cx="31797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34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48" name="Google Shape;148;gc708670c33_0_5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4" y="282"/>
            <a:ext cx="12191495" cy="6857716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gc708670c33_0_54"/>
          <p:cNvSpPr txBox="1"/>
          <p:nvPr/>
        </p:nvSpPr>
        <p:spPr>
          <a:xfrm>
            <a:off x="847650" y="1572250"/>
            <a:ext cx="10496700" cy="52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400" u="none" cap="none" strike="noStrike">
                <a:solidFill>
                  <a:srgbClr val="2B424F"/>
                </a:solidFill>
                <a:latin typeface="Oswald"/>
                <a:ea typeface="Oswald"/>
                <a:cs typeface="Oswald"/>
                <a:sym typeface="Oswald"/>
              </a:rPr>
              <a:t>СВОБОДА СОВІСТІ</a:t>
            </a:r>
            <a:endParaRPr b="0" i="0" sz="34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400" u="none" cap="none" strike="noStrike">
                <a:solidFill>
                  <a:srgbClr val="2B424F"/>
                </a:solidFill>
                <a:latin typeface="Oswald"/>
                <a:ea typeface="Oswald"/>
                <a:cs typeface="Oswald"/>
                <a:sym typeface="Oswald"/>
              </a:rPr>
              <a:t>Важливе значення цієї цінності полягає в тому, що демократія дає змогу знаходити й ефективно використовувати форми нормального співіснування громадян, які дотримуються різних релігійних уподобань або ж узагалі є атеїстами. Релігійні вподобання та переконання людини визнаються цариною індивідуального вибору, куди не може втручатися ні держава, ні інші люди.</a:t>
            </a:r>
            <a:endParaRPr b="0" i="0" sz="34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c708670c33_0_60"/>
          <p:cNvSpPr txBox="1"/>
          <p:nvPr/>
        </p:nvSpPr>
        <p:spPr>
          <a:xfrm>
            <a:off x="2774373" y="2098964"/>
            <a:ext cx="31797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34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55" name="Google Shape;155;gc708670c33_0_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4" y="282"/>
            <a:ext cx="12191495" cy="6857716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gc708670c33_0_60"/>
          <p:cNvSpPr txBox="1"/>
          <p:nvPr/>
        </p:nvSpPr>
        <p:spPr>
          <a:xfrm>
            <a:off x="847650" y="1572250"/>
            <a:ext cx="10496700" cy="405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400" u="none" cap="none" strike="noStrike">
                <a:solidFill>
                  <a:srgbClr val="2B424F"/>
                </a:solidFill>
                <a:latin typeface="Oswald"/>
                <a:ea typeface="Oswald"/>
                <a:cs typeface="Oswald"/>
                <a:sym typeface="Oswald"/>
              </a:rPr>
              <a:t>СВОБОДА СЛОВА</a:t>
            </a:r>
            <a:endParaRPr b="0" i="0" sz="34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400" u="none" cap="none" strike="noStrike">
                <a:solidFill>
                  <a:srgbClr val="2B424F"/>
                </a:solidFill>
                <a:latin typeface="Oswald"/>
                <a:ea typeface="Oswald"/>
                <a:cs typeface="Oswald"/>
                <a:sym typeface="Oswald"/>
              </a:rPr>
              <a:t>Свободу слова створюють вільні в своїх діях і захищені законом ЗМІ, котрі дають змогу громадянам бути по-справжньому обізнаними зі станом справ у країні. Через ЗМІ людина може висловити своє судження стосовно тієї чи іншої суспільної проблеми, того чи іншого політичного діяча.</a:t>
            </a:r>
            <a:endParaRPr b="0" i="0" sz="34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c708670c33_0_66"/>
          <p:cNvSpPr txBox="1"/>
          <p:nvPr/>
        </p:nvSpPr>
        <p:spPr>
          <a:xfrm>
            <a:off x="2774373" y="2098964"/>
            <a:ext cx="31797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34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62" name="Google Shape;162;gc708670c33_0_6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4" y="282"/>
            <a:ext cx="12191495" cy="6857716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gc708670c33_0_66"/>
          <p:cNvSpPr txBox="1"/>
          <p:nvPr/>
        </p:nvSpPr>
        <p:spPr>
          <a:xfrm>
            <a:off x="847650" y="1572250"/>
            <a:ext cx="10496700" cy="52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400" u="none" cap="none" strike="noStrike">
                <a:solidFill>
                  <a:srgbClr val="2B424F"/>
                </a:solidFill>
                <a:latin typeface="Oswald"/>
                <a:ea typeface="Oswald"/>
                <a:cs typeface="Oswald"/>
                <a:sym typeface="Oswald"/>
              </a:rPr>
              <a:t>ЛЮДСЬКА ГІДНІСТЬ</a:t>
            </a:r>
            <a:endParaRPr b="0" i="0" sz="34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400" u="none" cap="none" strike="noStrike">
                <a:solidFill>
                  <a:srgbClr val="2B424F"/>
                </a:solidFill>
                <a:latin typeface="Oswald"/>
                <a:ea typeface="Oswald"/>
                <a:cs typeface="Oswald"/>
                <a:sym typeface="Oswald"/>
              </a:rPr>
              <a:t>Громадянин - носій гідності та її захисник. Гідність - складова авторитету громадянина, його самоповаги й поваги до інших. Кожна людина – неповторне творіння, і це потрібно усвідомлювати й цінувати, розвивати й відповідально застосовувати в житті, розуміючи, що гідність є породженням і умовою свободи. По-справжньому гідною може бути тільки вільна людина. </a:t>
            </a:r>
            <a:endParaRPr b="0" i="0" sz="34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c708670c33_0_72"/>
          <p:cNvSpPr txBox="1"/>
          <p:nvPr/>
        </p:nvSpPr>
        <p:spPr>
          <a:xfrm>
            <a:off x="2774373" y="2098964"/>
            <a:ext cx="31797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34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69" name="Google Shape;169;gc708670c33_0_7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4" y="282"/>
            <a:ext cx="12191495" cy="6857716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gc708670c33_0_72"/>
          <p:cNvSpPr txBox="1"/>
          <p:nvPr/>
        </p:nvSpPr>
        <p:spPr>
          <a:xfrm>
            <a:off x="847650" y="1572250"/>
            <a:ext cx="10496700" cy="405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400" u="none" cap="none" strike="noStrike">
                <a:solidFill>
                  <a:srgbClr val="2B424F"/>
                </a:solidFill>
                <a:latin typeface="Oswald"/>
                <a:ea typeface="Oswald"/>
                <a:cs typeface="Oswald"/>
                <a:sym typeface="Oswald"/>
              </a:rPr>
              <a:t>МОРАЛЬНА АВТОНОМІЯ</a:t>
            </a:r>
            <a:endParaRPr b="0" i="0" sz="34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400" u="none" cap="none" strike="noStrike">
                <a:solidFill>
                  <a:srgbClr val="2B424F"/>
                </a:solidFill>
                <a:latin typeface="Oswald"/>
                <a:ea typeface="Oswald"/>
                <a:cs typeface="Oswald"/>
                <a:sym typeface="Oswald"/>
              </a:rPr>
              <a:t>Моральна автономія означає, що людина здійснює своє самовизначення вільно й неупереджено, користуючись власним розумінням щастя й добра. Ніхто не може вплинути на ідеологічні, релігійні або інші вподобання людини. Це сфера її вільного вибору.</a:t>
            </a:r>
            <a:endParaRPr b="0" i="0" sz="34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c708670c33_0_78"/>
          <p:cNvSpPr txBox="1"/>
          <p:nvPr/>
        </p:nvSpPr>
        <p:spPr>
          <a:xfrm>
            <a:off x="2774373" y="2098964"/>
            <a:ext cx="31797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34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76" name="Google Shape;176;gc708670c33_0_7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4" y="282"/>
            <a:ext cx="12191495" cy="6857716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gc708670c33_0_78"/>
          <p:cNvSpPr txBox="1"/>
          <p:nvPr/>
        </p:nvSpPr>
        <p:spPr>
          <a:xfrm>
            <a:off x="847650" y="1572250"/>
            <a:ext cx="10496700" cy="465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400" u="none" cap="none" strike="noStrike">
                <a:solidFill>
                  <a:srgbClr val="2B424F"/>
                </a:solidFill>
                <a:latin typeface="Oswald"/>
                <a:ea typeface="Oswald"/>
                <a:cs typeface="Oswald"/>
                <a:sym typeface="Oswald"/>
              </a:rPr>
              <a:t>ПРИВАТНІСТЬ, НЕВТРУЧАННЯ В ОСОБИСТЕ ЖИТТЯ</a:t>
            </a:r>
            <a:endParaRPr b="0" i="0" sz="34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400" u="none" cap="none" strike="noStrike">
                <a:solidFill>
                  <a:srgbClr val="2B424F"/>
                </a:solidFill>
                <a:latin typeface="Oswald"/>
                <a:ea typeface="Oswald"/>
                <a:cs typeface="Oswald"/>
                <a:sym typeface="Oswald"/>
              </a:rPr>
              <a:t>Сфера, у якій людина має змогу визначати власне життя й існувати незалежно від інших, називається приватним (особистим) життям. В демократичній правовій державі закон боронить людину і коло її спілкування від стороннього інтересу (таємниця телефонних розмов, листування, заборона фотографувати без дозволу людини тощо).</a:t>
            </a:r>
            <a:endParaRPr b="0" i="0" sz="34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c708670c33_0_84"/>
          <p:cNvSpPr txBox="1"/>
          <p:nvPr/>
        </p:nvSpPr>
        <p:spPr>
          <a:xfrm>
            <a:off x="2774373" y="2098964"/>
            <a:ext cx="31797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34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83" name="Google Shape;183;gc708670c33_0_8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4" y="282"/>
            <a:ext cx="12191495" cy="6857716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gc708670c33_0_84"/>
          <p:cNvSpPr txBox="1"/>
          <p:nvPr/>
        </p:nvSpPr>
        <p:spPr>
          <a:xfrm>
            <a:off x="847650" y="1572250"/>
            <a:ext cx="10496700" cy="224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400" u="none" cap="none" strike="noStrike">
                <a:solidFill>
                  <a:srgbClr val="2B424F"/>
                </a:solidFill>
                <a:latin typeface="Oswald"/>
                <a:ea typeface="Oswald"/>
                <a:cs typeface="Oswald"/>
                <a:sym typeface="Oswald"/>
              </a:rPr>
              <a:t>ГРОМАДСЬКА АСОЦІАЦІЯ</a:t>
            </a:r>
            <a:endParaRPr b="0" i="0" sz="34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400" u="none" cap="none" strike="noStrike">
                <a:solidFill>
                  <a:srgbClr val="2B424F"/>
                </a:solidFill>
                <a:latin typeface="Oswald"/>
                <a:ea typeface="Oswald"/>
                <a:cs typeface="Oswald"/>
                <a:sym typeface="Oswald"/>
              </a:rPr>
              <a:t>Солідарність, довіра, взаємна підтримка, готовність спільно й узгоджено діяти для захисту.</a:t>
            </a:r>
            <a:endParaRPr b="0" i="0" sz="34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c708670c33_0_90"/>
          <p:cNvSpPr txBox="1"/>
          <p:nvPr/>
        </p:nvSpPr>
        <p:spPr>
          <a:xfrm>
            <a:off x="2774373" y="2098964"/>
            <a:ext cx="31797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34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90" name="Google Shape;190;gc708670c33_0_9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4" y="282"/>
            <a:ext cx="12191495" cy="6857716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gc708670c33_0_90"/>
          <p:cNvSpPr txBox="1"/>
          <p:nvPr/>
        </p:nvSpPr>
        <p:spPr>
          <a:xfrm>
            <a:off x="847650" y="1572250"/>
            <a:ext cx="10496700" cy="28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400" u="none" cap="none" strike="noStrike">
                <a:solidFill>
                  <a:srgbClr val="2B424F"/>
                </a:solidFill>
                <a:latin typeface="Oswald"/>
                <a:ea typeface="Oswald"/>
                <a:cs typeface="Oswald"/>
                <a:sym typeface="Oswald"/>
              </a:rPr>
              <a:t>СОЦІАЛЬНИЙ ПОРЯДОК</a:t>
            </a:r>
            <a:endParaRPr b="0" i="0" sz="34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400" u="none" cap="none" strike="noStrike">
                <a:solidFill>
                  <a:srgbClr val="2B424F"/>
                </a:solidFill>
                <a:latin typeface="Oswald"/>
                <a:ea typeface="Oswald"/>
                <a:cs typeface="Oswald"/>
                <a:sym typeface="Oswald"/>
              </a:rPr>
              <a:t>Це універсальна цінність будь-якого суспільства. Мається на увазі, що більшість людей хотіли б жити в умовах стабільності, впорядкованості й безпеки.</a:t>
            </a:r>
            <a:endParaRPr b="0" i="0" sz="34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c6e3480084_0_10"/>
          <p:cNvSpPr txBox="1"/>
          <p:nvPr/>
        </p:nvSpPr>
        <p:spPr>
          <a:xfrm>
            <a:off x="2774373" y="2098964"/>
            <a:ext cx="3179700" cy="200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2" name="Google Shape;92;gc6e3480084_0_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4" y="282"/>
            <a:ext cx="12191495" cy="6857716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gc6e3480084_0_10"/>
          <p:cNvSpPr txBox="1"/>
          <p:nvPr/>
        </p:nvSpPr>
        <p:spPr>
          <a:xfrm>
            <a:off x="847900" y="1602200"/>
            <a:ext cx="10496700" cy="340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400" u="none" cap="none" strike="noStrike">
                <a:solidFill>
                  <a:srgbClr val="2B424F"/>
                </a:solidFill>
                <a:latin typeface="Oswald"/>
                <a:ea typeface="Oswald"/>
                <a:cs typeface="Oswald"/>
                <a:sym typeface="Oswald"/>
              </a:rPr>
              <a:t>ДЕМОКРАТІЯ – політичний режим, за якого єдиним легітимним джерелом влади в державі визнається її народ. При цьому управління державою здійснюється народом, безпосередньо (пряма демократія), або опосередковано через обраних представників (представницька демократія).</a:t>
            </a:r>
            <a:endParaRPr b="0" i="0" sz="34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c708670c33_0_7"/>
          <p:cNvSpPr txBox="1"/>
          <p:nvPr/>
        </p:nvSpPr>
        <p:spPr>
          <a:xfrm>
            <a:off x="2774373" y="2098964"/>
            <a:ext cx="3179700" cy="200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9" name="Google Shape;99;gc708670c33_0_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4" y="282"/>
            <a:ext cx="12191495" cy="6857716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gc708670c33_0_7"/>
          <p:cNvSpPr txBox="1"/>
          <p:nvPr/>
        </p:nvSpPr>
        <p:spPr>
          <a:xfrm>
            <a:off x="847650" y="1572250"/>
            <a:ext cx="10496700" cy="340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400" u="none" cap="none" strike="noStrike">
                <a:solidFill>
                  <a:srgbClr val="2B424F"/>
                </a:solidFill>
                <a:latin typeface="Oswald"/>
                <a:ea typeface="Oswald"/>
                <a:cs typeface="Oswald"/>
                <a:sym typeface="Oswald"/>
              </a:rPr>
              <a:t>ОСНОВНА ЦІННІСТЬ ДЕМОКРАТІЇ – участь.</a:t>
            </a:r>
            <a:endParaRPr b="0" i="0" sz="34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4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400" u="none" cap="none" strike="noStrike">
                <a:solidFill>
                  <a:srgbClr val="2B424F"/>
                </a:solidFill>
                <a:latin typeface="Oswald"/>
                <a:ea typeface="Oswald"/>
                <a:cs typeface="Oswald"/>
                <a:sym typeface="Oswald"/>
              </a:rPr>
              <a:t>УЧАСТЬ — це не лише голосування на виборах, а багато</a:t>
            </a:r>
            <a:endParaRPr b="0" i="0" sz="34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400" u="none" cap="none" strike="noStrike">
                <a:solidFill>
                  <a:srgbClr val="2B424F"/>
                </a:solidFill>
                <a:latin typeface="Oswald"/>
                <a:ea typeface="Oswald"/>
                <a:cs typeface="Oswald"/>
                <a:sym typeface="Oswald"/>
              </a:rPr>
              <a:t>інших можливостей долучатися до рішень,</a:t>
            </a:r>
            <a:endParaRPr b="0" i="0" sz="34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400" u="none" cap="none" strike="noStrike">
                <a:solidFill>
                  <a:srgbClr val="2B424F"/>
                </a:solidFill>
                <a:latin typeface="Oswald"/>
                <a:ea typeface="Oswald"/>
                <a:cs typeface="Oswald"/>
                <a:sym typeface="Oswald"/>
              </a:rPr>
              <a:t>які безпосередньо впливають на наше життя.</a:t>
            </a:r>
            <a:endParaRPr b="0" i="0" sz="34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c708670c33_0_14"/>
          <p:cNvSpPr txBox="1"/>
          <p:nvPr/>
        </p:nvSpPr>
        <p:spPr>
          <a:xfrm>
            <a:off x="2774373" y="2098964"/>
            <a:ext cx="3179700" cy="200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6" name="Google Shape;106;gc708670c33_0_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4" y="282"/>
            <a:ext cx="12191495" cy="6857716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gc708670c33_0_14"/>
          <p:cNvSpPr txBox="1"/>
          <p:nvPr/>
        </p:nvSpPr>
        <p:spPr>
          <a:xfrm>
            <a:off x="718750" y="1643100"/>
            <a:ext cx="10496700" cy="521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400" u="none" cap="none" strike="noStrike">
                <a:solidFill>
                  <a:srgbClr val="2B424F"/>
                </a:solidFill>
                <a:latin typeface="Oswald"/>
                <a:ea typeface="Oswald"/>
                <a:cs typeface="Oswald"/>
                <a:sym typeface="Oswald"/>
              </a:rPr>
              <a:t>ОСНОВНІ РИСИ ДЕМОКРАТІЇ:</a:t>
            </a:r>
            <a:endParaRPr b="0" i="0" sz="34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400" u="none" cap="none" strike="noStrike">
                <a:solidFill>
                  <a:srgbClr val="2B424F"/>
                </a:solidFill>
                <a:latin typeface="Oswald"/>
                <a:ea typeface="Oswald"/>
                <a:cs typeface="Oswald"/>
                <a:sym typeface="Oswald"/>
              </a:rPr>
              <a:t>- конкурентність як ситуація, коли політичну владу здобувають</a:t>
            </a:r>
            <a:br>
              <a:rPr b="0" i="0" lang="ru-RU" sz="3400" u="none" cap="none" strike="noStrike">
                <a:solidFill>
                  <a:srgbClr val="2B424F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b="0" i="0" lang="ru-RU" sz="3400" u="none" cap="none" strike="noStrike">
                <a:solidFill>
                  <a:srgbClr val="2B424F"/>
                </a:solidFill>
                <a:latin typeface="Oswald"/>
                <a:ea typeface="Oswald"/>
                <a:cs typeface="Oswald"/>
                <a:sym typeface="Oswald"/>
              </a:rPr>
              <a:t>   у постійному суперництві й боротьбі;</a:t>
            </a:r>
            <a:endParaRPr b="0" i="0" sz="34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400" u="none" cap="none" strike="noStrike">
                <a:solidFill>
                  <a:srgbClr val="2B424F"/>
                </a:solidFill>
                <a:latin typeface="Oswald"/>
                <a:ea typeface="Oswald"/>
                <a:cs typeface="Oswald"/>
                <a:sym typeface="Oswald"/>
              </a:rPr>
              <a:t>- широка участь громадян в ухваленні політичних рішень;</a:t>
            </a:r>
            <a:endParaRPr b="0" i="0" sz="34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400" u="none" cap="none" strike="noStrike">
                <a:solidFill>
                  <a:srgbClr val="2B424F"/>
                </a:solidFill>
                <a:latin typeface="Oswald"/>
                <a:ea typeface="Oswald"/>
                <a:cs typeface="Oswald"/>
                <a:sym typeface="Oswald"/>
              </a:rPr>
              <a:t>- дотримання основних прав і свобод людини;</a:t>
            </a:r>
            <a:endParaRPr b="0" i="0" sz="34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400" u="none" cap="none" strike="noStrike">
                <a:solidFill>
                  <a:srgbClr val="2B424F"/>
                </a:solidFill>
                <a:latin typeface="Oswald"/>
                <a:ea typeface="Oswald"/>
                <a:cs typeface="Oswald"/>
                <a:sym typeface="Oswald"/>
              </a:rPr>
              <a:t>- інформування громадян про альтернативи розвитку й</a:t>
            </a:r>
            <a:br>
              <a:rPr b="0" i="0" lang="ru-RU" sz="3400" u="none" cap="none" strike="noStrike">
                <a:solidFill>
                  <a:srgbClr val="2B424F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b="0" i="0" lang="ru-RU" sz="3400" u="none" cap="none" strike="noStrike">
                <a:solidFill>
                  <a:srgbClr val="2B424F"/>
                </a:solidFill>
                <a:latin typeface="Oswald"/>
                <a:ea typeface="Oswald"/>
                <a:cs typeface="Oswald"/>
                <a:sym typeface="Oswald"/>
              </a:rPr>
              <a:t>   відкритий процес ухвалення рішень;</a:t>
            </a:r>
            <a:endParaRPr b="0" i="0" sz="34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400" u="none" cap="none" strike="noStrike">
                <a:solidFill>
                  <a:srgbClr val="2B424F"/>
                </a:solidFill>
                <a:latin typeface="Oswald"/>
                <a:ea typeface="Oswald"/>
                <a:cs typeface="Oswald"/>
                <a:sym typeface="Oswald"/>
              </a:rPr>
              <a:t>- рівне трактування громадян державою в будь-яких ситуаціях.</a:t>
            </a:r>
            <a:endParaRPr b="0" i="0" sz="34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c708670c33_0_20"/>
          <p:cNvSpPr txBox="1"/>
          <p:nvPr/>
        </p:nvSpPr>
        <p:spPr>
          <a:xfrm>
            <a:off x="2774373" y="2098964"/>
            <a:ext cx="3179700" cy="200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3" name="Google Shape;113;gc708670c33_0_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4" y="282"/>
            <a:ext cx="12191495" cy="6857716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gc708670c33_0_20"/>
          <p:cNvSpPr txBox="1"/>
          <p:nvPr/>
        </p:nvSpPr>
        <p:spPr>
          <a:xfrm>
            <a:off x="718750" y="1643100"/>
            <a:ext cx="10496700" cy="340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400" u="none" cap="none" strike="noStrike">
                <a:solidFill>
                  <a:srgbClr val="2B424F"/>
                </a:solidFill>
                <a:latin typeface="Oswald"/>
                <a:ea typeface="Oswald"/>
                <a:cs typeface="Oswald"/>
                <a:sym typeface="Oswald"/>
              </a:rPr>
              <a:t>ОСНОВНІ СТАНДАРТИ ДЕМОКРАТИЧНОЇ ВЛАДИ:</a:t>
            </a:r>
            <a:endParaRPr b="0" i="0" sz="34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4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444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B424F"/>
              </a:buClr>
              <a:buSzPts val="3400"/>
              <a:buFont typeface="Oswald"/>
              <a:buChar char="-"/>
            </a:pPr>
            <a:r>
              <a:rPr b="0" i="0" lang="ru-RU" sz="3400" u="none" cap="none" strike="noStrike">
                <a:solidFill>
                  <a:srgbClr val="2B424F"/>
                </a:solidFill>
                <a:latin typeface="Oswald"/>
                <a:ea typeface="Oswald"/>
                <a:cs typeface="Oswald"/>
                <a:sym typeface="Oswald"/>
              </a:rPr>
              <a:t>вільні вибори</a:t>
            </a:r>
            <a:endParaRPr b="0" i="0" sz="34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444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B424F"/>
              </a:buClr>
              <a:buSzPts val="3400"/>
              <a:buFont typeface="Oswald"/>
              <a:buChar char="-"/>
            </a:pPr>
            <a:r>
              <a:rPr b="0" i="0" lang="ru-RU" sz="3400" u="none" cap="none" strike="noStrike">
                <a:solidFill>
                  <a:srgbClr val="2B424F"/>
                </a:solidFill>
                <a:latin typeface="Oswald"/>
                <a:ea typeface="Oswald"/>
                <a:cs typeface="Oswald"/>
                <a:sym typeface="Oswald"/>
              </a:rPr>
              <a:t>демократична конституція</a:t>
            </a:r>
            <a:endParaRPr b="0" i="0" sz="34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444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B424F"/>
              </a:buClr>
              <a:buSzPts val="3400"/>
              <a:buFont typeface="Oswald"/>
              <a:buChar char="-"/>
            </a:pPr>
            <a:r>
              <a:rPr b="0" i="0" lang="ru-RU" sz="3400" u="none" cap="none" strike="noStrike">
                <a:solidFill>
                  <a:srgbClr val="2B424F"/>
                </a:solidFill>
                <a:latin typeface="Oswald"/>
                <a:ea typeface="Oswald"/>
                <a:cs typeface="Oswald"/>
                <a:sym typeface="Oswald"/>
              </a:rPr>
              <a:t>наявність опозиції</a:t>
            </a:r>
            <a:endParaRPr b="0" i="0" sz="34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c708670c33_0_26"/>
          <p:cNvSpPr txBox="1"/>
          <p:nvPr/>
        </p:nvSpPr>
        <p:spPr>
          <a:xfrm>
            <a:off x="2774373" y="2098964"/>
            <a:ext cx="3179700" cy="200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0" name="Google Shape;120;gc708670c33_0_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4" y="282"/>
            <a:ext cx="12191495" cy="6857716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gc708670c33_0_26"/>
          <p:cNvSpPr txBox="1"/>
          <p:nvPr/>
        </p:nvSpPr>
        <p:spPr>
          <a:xfrm>
            <a:off x="718750" y="1643100"/>
            <a:ext cx="10496700" cy="461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400" u="none" cap="none" strike="noStrike">
                <a:solidFill>
                  <a:srgbClr val="2B424F"/>
                </a:solidFill>
                <a:latin typeface="Oswald"/>
                <a:ea typeface="Oswald"/>
                <a:cs typeface="Oswald"/>
                <a:sym typeface="Oswald"/>
              </a:rPr>
              <a:t>ОСНОВНІ СТАНДАРТИ ДЕМОКРАТИЧНИХ ВИБОРІВ:</a:t>
            </a:r>
            <a:endParaRPr b="0" i="0" sz="34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4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444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B424F"/>
              </a:buClr>
              <a:buSzPts val="3400"/>
              <a:buFont typeface="Oswald"/>
              <a:buChar char="-"/>
            </a:pPr>
            <a:r>
              <a:rPr b="0" i="0" lang="ru-RU" sz="3400" u="none" cap="none" strike="noStrike">
                <a:solidFill>
                  <a:srgbClr val="2B424F"/>
                </a:solidFill>
                <a:latin typeface="Oswald"/>
                <a:ea typeface="Oswald"/>
                <a:cs typeface="Oswald"/>
                <a:sym typeface="Oswald"/>
              </a:rPr>
              <a:t>рівність</a:t>
            </a:r>
            <a:endParaRPr b="0" i="0" sz="34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444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B424F"/>
              </a:buClr>
              <a:buSzPts val="3400"/>
              <a:buFont typeface="Oswald"/>
              <a:buChar char="-"/>
            </a:pPr>
            <a:r>
              <a:rPr b="0" i="0" lang="ru-RU" sz="3400" u="none" cap="none" strike="noStrike">
                <a:solidFill>
                  <a:srgbClr val="2B424F"/>
                </a:solidFill>
                <a:latin typeface="Oswald"/>
                <a:ea typeface="Oswald"/>
                <a:cs typeface="Oswald"/>
                <a:sym typeface="Oswald"/>
              </a:rPr>
              <a:t>свобода</a:t>
            </a:r>
            <a:endParaRPr b="0" i="0" sz="34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444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B424F"/>
              </a:buClr>
              <a:buSzPts val="3400"/>
              <a:buFont typeface="Oswald"/>
              <a:buChar char="-"/>
            </a:pPr>
            <a:r>
              <a:rPr b="0" i="0" lang="ru-RU" sz="3400" u="none" cap="none" strike="noStrike">
                <a:solidFill>
                  <a:srgbClr val="2B424F"/>
                </a:solidFill>
                <a:latin typeface="Oswald"/>
                <a:ea typeface="Oswald"/>
                <a:cs typeface="Oswald"/>
                <a:sym typeface="Oswald"/>
              </a:rPr>
              <a:t>право на участь у виборах (балотування)</a:t>
            </a:r>
            <a:endParaRPr b="0" i="0" sz="34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444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B424F"/>
              </a:buClr>
              <a:buSzPts val="3400"/>
              <a:buFont typeface="Oswald"/>
              <a:buChar char="-"/>
            </a:pPr>
            <a:r>
              <a:rPr b="0" i="0" lang="ru-RU" sz="3400" u="none" cap="none" strike="noStrike">
                <a:solidFill>
                  <a:srgbClr val="2B424F"/>
                </a:solidFill>
                <a:latin typeface="Oswald"/>
                <a:ea typeface="Oswald"/>
                <a:cs typeface="Oswald"/>
                <a:sym typeface="Oswald"/>
              </a:rPr>
              <a:t>альтернативи</a:t>
            </a:r>
            <a:endParaRPr b="0" i="0" sz="34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444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B424F"/>
              </a:buClr>
              <a:buSzPts val="3400"/>
              <a:buFont typeface="Oswald"/>
              <a:buChar char="-"/>
            </a:pPr>
            <a:r>
              <a:rPr b="0" i="0" lang="ru-RU" sz="3400" u="none" cap="none" strike="noStrike">
                <a:solidFill>
                  <a:srgbClr val="2B424F"/>
                </a:solidFill>
                <a:latin typeface="Oswald"/>
                <a:ea typeface="Oswald"/>
                <a:cs typeface="Oswald"/>
                <a:sym typeface="Oswald"/>
              </a:rPr>
              <a:t>результати</a:t>
            </a:r>
            <a:endParaRPr b="0" i="0" sz="34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c708670c33_0_33"/>
          <p:cNvSpPr txBox="1"/>
          <p:nvPr/>
        </p:nvSpPr>
        <p:spPr>
          <a:xfrm>
            <a:off x="2774373" y="2098964"/>
            <a:ext cx="3179700" cy="200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7" name="Google Shape;127;gc708670c33_0_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4" y="282"/>
            <a:ext cx="12191495" cy="6857716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gc708670c33_0_33"/>
          <p:cNvSpPr txBox="1"/>
          <p:nvPr/>
        </p:nvSpPr>
        <p:spPr>
          <a:xfrm>
            <a:off x="847650" y="2928000"/>
            <a:ext cx="10496700" cy="12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4600" u="none" cap="none" strike="noStrike">
                <a:solidFill>
                  <a:srgbClr val="2B424F"/>
                </a:solidFill>
                <a:latin typeface="Oswald"/>
                <a:ea typeface="Oswald"/>
                <a:cs typeface="Oswald"/>
                <a:sym typeface="Oswald"/>
              </a:rPr>
              <a:t>ОСНОВНІ ЦІННОСТІ ДЕМОКРАТІЇ</a:t>
            </a:r>
            <a:endParaRPr b="0" i="0" sz="34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c708670c33_0_39"/>
          <p:cNvSpPr txBox="1"/>
          <p:nvPr/>
        </p:nvSpPr>
        <p:spPr>
          <a:xfrm>
            <a:off x="2774373" y="2098964"/>
            <a:ext cx="31797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34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34" name="Google Shape;134;gc708670c33_0_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4" y="282"/>
            <a:ext cx="12191495" cy="6857716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gc708670c33_0_39"/>
          <p:cNvSpPr txBox="1"/>
          <p:nvPr/>
        </p:nvSpPr>
        <p:spPr>
          <a:xfrm>
            <a:off x="847650" y="1572250"/>
            <a:ext cx="10496700" cy="28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400" u="none" cap="none" strike="noStrike">
                <a:solidFill>
                  <a:srgbClr val="2B424F"/>
                </a:solidFill>
                <a:latin typeface="Oswald"/>
                <a:ea typeface="Oswald"/>
                <a:cs typeface="Oswald"/>
                <a:sym typeface="Oswald"/>
              </a:rPr>
              <a:t>ГРОМАДЯНСТВО І ГРОМАДЯНСЬКІСТЬ</a:t>
            </a:r>
            <a:endParaRPr b="0" i="0" sz="34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400" u="none" cap="none" strike="noStrike">
                <a:solidFill>
                  <a:srgbClr val="2B424F"/>
                </a:solidFill>
                <a:latin typeface="Oswald"/>
                <a:ea typeface="Oswald"/>
                <a:cs typeface="Oswald"/>
                <a:sym typeface="Oswald"/>
              </a:rPr>
              <a:t>Громадянство, розвинений громадянський стан є цінностями, бо вони підносять людину, цивілізують її, формують порядок, заснований на свободі й відповідальності.</a:t>
            </a:r>
            <a:endParaRPr b="0" i="0" sz="34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c708670c33_0_47"/>
          <p:cNvSpPr txBox="1"/>
          <p:nvPr/>
        </p:nvSpPr>
        <p:spPr>
          <a:xfrm>
            <a:off x="2774373" y="2098964"/>
            <a:ext cx="31797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34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41" name="Google Shape;141;gc708670c33_0_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4" y="282"/>
            <a:ext cx="12191495" cy="6857716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gc708670c33_0_47"/>
          <p:cNvSpPr txBox="1"/>
          <p:nvPr/>
        </p:nvSpPr>
        <p:spPr>
          <a:xfrm>
            <a:off x="847650" y="1572250"/>
            <a:ext cx="10496700" cy="405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400" u="none" cap="none" strike="noStrike">
                <a:solidFill>
                  <a:srgbClr val="2B424F"/>
                </a:solidFill>
                <a:latin typeface="Oswald"/>
                <a:ea typeface="Oswald"/>
                <a:cs typeface="Oswald"/>
                <a:sym typeface="Oswald"/>
              </a:rPr>
              <a:t>КОНСТИТУЦІЯ І КОНСТИТУЦІОНАЛІЗМ</a:t>
            </a:r>
            <a:endParaRPr b="0" i="0" sz="34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400" u="none" cap="none" strike="noStrike">
                <a:solidFill>
                  <a:srgbClr val="2B424F"/>
                </a:solidFill>
                <a:latin typeface="Oswald"/>
                <a:ea typeface="Oswald"/>
                <a:cs typeface="Oswald"/>
                <a:sym typeface="Oswald"/>
              </a:rPr>
              <a:t>Конституція покликана обмежувати владу уряду й охороняти права і свободи людини. Права і свободи людини є такою цінністю демократії, яка репрезентована в усіх її формах і процедурах. Саме для захисту і реалізації цієї цінності існує демократія.</a:t>
            </a:r>
            <a:endParaRPr b="0" i="0" sz="3400" u="none" cap="none" strike="noStrike">
              <a:solidFill>
                <a:srgbClr val="2B424F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2020-10-23T18:23:23Z</dcterms:created>
  <dc:creator>serg</dc:creator>
</cp:coreProperties>
</file>